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615" r:id="rId2"/>
    <p:sldId id="646" r:id="rId3"/>
    <p:sldId id="666" r:id="rId4"/>
    <p:sldId id="667" r:id="rId5"/>
    <p:sldId id="668" r:id="rId6"/>
    <p:sldId id="683" r:id="rId7"/>
    <p:sldId id="685" r:id="rId8"/>
    <p:sldId id="669" r:id="rId9"/>
    <p:sldId id="670" r:id="rId10"/>
    <p:sldId id="671" r:id="rId11"/>
    <p:sldId id="687" r:id="rId12"/>
    <p:sldId id="688" r:id="rId13"/>
    <p:sldId id="689" r:id="rId14"/>
    <p:sldId id="431" r:id="rId15"/>
  </p:sldIdLst>
  <p:sldSz cx="9144000" cy="5143500" type="screen16x9"/>
  <p:notesSz cx="6858000" cy="9144000"/>
  <p:custDataLst>
    <p:tags r:id="rId1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2871" userDrawn="1">
          <p15:clr>
            <a:srgbClr val="A4A3A4"/>
          </p15:clr>
        </p15:guide>
        <p15:guide id="4" orient="horz" pos="1665" userDrawn="1">
          <p15:clr>
            <a:srgbClr val="A4A3A4"/>
          </p15:clr>
        </p15:guide>
        <p15:guide id="5" pos="2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2"/>
    <a:srgbClr val="000000"/>
    <a:srgbClr val="EEEEEE"/>
    <a:srgbClr val="080808"/>
    <a:srgbClr val="333333"/>
    <a:srgbClr val="1C1C1C"/>
    <a:srgbClr val="5F5F5F"/>
    <a:srgbClr val="FCFCFC"/>
    <a:srgbClr val="CCD0D1"/>
    <a:srgbClr val="EED5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54" autoAdjust="0"/>
    <p:restoredTop sz="94660"/>
  </p:normalViewPr>
  <p:slideViewPr>
    <p:cSldViewPr showGuides="1">
      <p:cViewPr varScale="1">
        <p:scale>
          <a:sx n="97" d="100"/>
          <a:sy n="97" d="100"/>
        </p:scale>
        <p:origin x="996" y="84"/>
      </p:cViewPr>
      <p:guideLst>
        <p:guide orient="horz" pos="1620"/>
        <p:guide pos="2880"/>
        <p:guide pos="2871"/>
        <p:guide orient="horz" pos="1665"/>
        <p:guide pos="2844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t>2024/9/20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6B4A3-912B-4CD0-BABD-795CB869C8BF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6B4A3-912B-4CD0-BABD-795CB869C8BF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6B4A3-912B-4CD0-BABD-795CB869C8BF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t>14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名额分配的时候看的是各学院与全校二年级以上学生总数的比例。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6B4A3-912B-4CD0-BABD-795CB869C8BF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必须登录教务处成绩查询系统进行不及格情况查询，核实候选人20</a:t>
            </a:r>
            <a:r>
              <a:rPr kumimoji="0" lang="en-US" altLang="zh-CN" sz="12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22</a:t>
            </a:r>
            <a:r>
              <a:rPr kumimoji="0" lang="zh-CN" altLang="en-US" sz="12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—20</a:t>
            </a:r>
            <a:r>
              <a:rPr kumimoji="0" lang="en-US" altLang="zh-CN" sz="12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23</a:t>
            </a:r>
            <a:r>
              <a:rPr kumimoji="0" lang="zh-CN" altLang="en-US" sz="12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学年学习成绩。成绩排名和综合测评排名通过网上服务大厅核实。</a:t>
            </a:r>
            <a:endParaRPr kumimoji="0" lang="en-US" altLang="zh-CN" sz="1200" b="1" i="0" u="none" strike="noStrike" kern="1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Weibei SC" charset="-122"/>
              <a:sym typeface="仿宋_GB2312" panose="02010609030101010101" pitchFamily="49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表现非常突出，可放宽至</a:t>
            </a:r>
            <a:r>
              <a:rPr kumimoji="0" lang="en-US" altLang="zh-CN" sz="12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30%</a:t>
            </a:r>
            <a:r>
              <a:rPr kumimoji="0" lang="zh-CN" altLang="en-US" sz="12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，历年来都不突破。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6B4A3-912B-4CD0-BABD-795CB869C8BF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6B4A3-912B-4CD0-BABD-795CB869C8BF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6B4A3-912B-4CD0-BABD-795CB869C8BF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6B4A3-912B-4CD0-BABD-795CB869C8BF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6B4A3-912B-4CD0-BABD-795CB869C8BF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6B4A3-912B-4CD0-BABD-795CB869C8BF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6B4A3-912B-4CD0-BABD-795CB869C8BF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6"/>
            <a:ext cx="2133600" cy="273844"/>
          </a:xfr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6"/>
            <a:ext cx="2895600" cy="273844"/>
          </a:xfr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661150" y="3814766"/>
            <a:ext cx="2133600" cy="273844"/>
          </a:xfrm>
        </p:spPr>
        <p:txBody>
          <a:bodyPr/>
          <a:lstStyle/>
          <a:p>
            <a:pPr>
              <a:defRPr/>
            </a:pPr>
            <a:fld id="{11173BED-8433-49EE-AD29-613F5F0F3D2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mc:AlternateContent xmlns:mc="http://schemas.openxmlformats.org/markup-compatibility/2006" xmlns:p14="http://schemas.microsoft.com/office/powerpoint/2010/main">
    <mc:Choice Requires="p14">
      <p:transition spd="slow" p14:dur="1200"/>
    </mc:Choice>
    <mc:Fallback xmlns="">
      <p:transition spd="slow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23665;&#19996;&#29702;&#24037;&#22823;&#23398;2023&#8212;2024&#23398;&#24180;&#22269;&#23478;&#22870;&#23398;&#37329;&#26657;&#32423;&#35780;&#23457;&#20250;&#24314;&#35758;&#21517;&#21333;&#27169;&#26495;.xls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&#23665;&#19996;&#29702;&#24037;&#22823;&#23398;2023&#8212;2024&#23398;&#24180;&#22269;&#23478;&#22870;&#23398;&#37329;&#20505;&#36873;&#20154;&#20449;&#24687;&#19968;&#35272;&#34920;.xls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708412" y="2139454"/>
            <a:ext cx="4297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chemeClr val="accent1"/>
                </a:solidFill>
                <a:latin typeface="+mj-ea"/>
                <a:ea typeface="+mj-ea"/>
              </a:rPr>
              <a:t>国奖、省奖评审工作</a:t>
            </a:r>
            <a:endParaRPr lang="en-US" altLang="zh-CN" sz="36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3229730"/>
            <a:ext cx="902846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rgbClr val="080808"/>
                </a:solidFill>
                <a:latin typeface="+mj-ea"/>
                <a:ea typeface="+mj-ea"/>
              </a:rPr>
              <a:t>PART 03</a:t>
            </a:r>
            <a:endParaRPr lang="zh-CN" altLang="en-US" sz="16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5" name="TextBox 13"/>
          <p:cNvSpPr txBox="1"/>
          <p:nvPr/>
        </p:nvSpPr>
        <p:spPr>
          <a:xfrm>
            <a:off x="2344338" y="1921522"/>
            <a:ext cx="902846" cy="768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>
                <a:solidFill>
                  <a:schemeClr val="accent1"/>
                </a:solidFill>
                <a:latin typeface="+mj-ea"/>
                <a:ea typeface="+mj-ea"/>
              </a:rPr>
              <a:t>03</a:t>
            </a:r>
            <a:endParaRPr lang="zh-CN" altLang="en-US" sz="50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7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405" y="123190"/>
            <a:ext cx="3958590" cy="49587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8095" y="134620"/>
            <a:ext cx="3739515" cy="49472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7485" y="0"/>
            <a:ext cx="272224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五、注意事项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39750" y="699770"/>
            <a:ext cx="7757795" cy="115379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eaLnBrk="0" hangingPunct="0">
              <a:lnSpc>
                <a:spcPts val="3000"/>
              </a:lnSpc>
              <a:spcBef>
                <a:spcPct val="0"/>
              </a:spcBef>
              <a:buNone/>
              <a:defRPr/>
            </a:pP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学习情况：</a:t>
            </a:r>
          </a:p>
          <a:p>
            <a:pPr eaLnBrk="0" hangingPunct="0">
              <a:lnSpc>
                <a:spcPts val="3000"/>
              </a:lnSpc>
              <a:spcBef>
                <a:spcPct val="0"/>
              </a:spcBef>
              <a:buNone/>
              <a:defRPr/>
            </a:pP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 </a:t>
            </a:r>
            <a:r>
              <a:rPr lang="en-US" altLang="zh-CN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        </a:t>
            </a:r>
            <a:r>
              <a:rPr lang="en-US" altLang="zh-CN" sz="1500" b="1" kern="1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 </a:t>
            </a:r>
            <a:r>
              <a:rPr lang="zh-CN" altLang="en-US" sz="1500" b="1" kern="1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必须登录教务处成绩查询系统进行不及格情况查询，核实候选人20</a:t>
            </a:r>
            <a:r>
              <a:rPr lang="en-US" sz="1500" b="1" kern="1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23</a:t>
            </a:r>
            <a:r>
              <a:rPr lang="zh-CN" altLang="en-US" sz="1500" b="1" kern="1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—20</a:t>
            </a:r>
            <a:r>
              <a:rPr lang="en-US" sz="1500" b="1" kern="1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24</a:t>
            </a:r>
            <a:r>
              <a:rPr lang="zh-CN" altLang="en-US" sz="1500" b="1" kern="1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学年学习成绩。成绩排名和综合测评排名通过网上服务大厅核实。</a:t>
            </a:r>
            <a:endParaRPr lang="zh-CN" altLang="en-US" sz="1500" b="1" kern="10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Weibei SC" charset="-122"/>
              <a:sym typeface="仿宋_GB2312" panose="0201060903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7485" y="0"/>
            <a:ext cx="272224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五、注意事项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39750" y="699770"/>
            <a:ext cx="7757795" cy="38468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eaLnBrk="0" hangingPunct="0">
              <a:lnSpc>
                <a:spcPts val="3000"/>
              </a:lnSpc>
              <a:spcBef>
                <a:spcPct val="0"/>
              </a:spcBef>
              <a:buNone/>
              <a:defRPr/>
            </a:pP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获奖情况：</a:t>
            </a:r>
          </a:p>
          <a:p>
            <a:pPr eaLnBrk="0" hangingPunct="0">
              <a:lnSpc>
                <a:spcPts val="3000"/>
              </a:lnSpc>
              <a:spcBef>
                <a:spcPct val="0"/>
              </a:spcBef>
              <a:buNone/>
              <a:defRPr/>
            </a:pP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 </a:t>
            </a:r>
            <a:r>
              <a:rPr lang="en-US" altLang="zh-CN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        </a:t>
            </a: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尽量选省级以上的奖励填报，如果没有省级或者省级不够的可以填写校级奖励，</a:t>
            </a:r>
            <a:r>
              <a:rPr lang="zh-CN" altLang="en-US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填写顺序按照获奖的时间顺序。</a:t>
            </a:r>
          </a:p>
          <a:p>
            <a:pPr eaLnBrk="0" hangingPunct="0">
              <a:lnSpc>
                <a:spcPts val="3000"/>
              </a:lnSpc>
              <a:spcBef>
                <a:spcPct val="0"/>
              </a:spcBef>
              <a:buNone/>
              <a:defRPr/>
            </a:pPr>
            <a:r>
              <a:rPr lang="zh-CN" altLang="en-US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 </a:t>
            </a:r>
            <a:r>
              <a:rPr lang="en-US" altLang="zh-CN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    </a:t>
            </a:r>
            <a:r>
              <a:rPr lang="zh-CN" altLang="en-US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日期：</a:t>
            </a:r>
            <a:r>
              <a:rPr lang="zh-CN" altLang="en-US" sz="1500" b="1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填</a:t>
            </a:r>
            <a:r>
              <a:rPr lang="en-US" altLang="zh-CN" sz="1500" b="1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2023</a:t>
            </a:r>
            <a:r>
              <a:rPr lang="zh-CN" altLang="en-US" sz="1500" b="1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年</a:t>
            </a:r>
            <a:r>
              <a:rPr lang="en-US" altLang="zh-CN" sz="1500" b="1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9</a:t>
            </a:r>
            <a:r>
              <a:rPr lang="zh-CN" altLang="en-US" sz="1500" b="1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月</a:t>
            </a:r>
            <a:r>
              <a:rPr lang="en-US" altLang="zh-CN" sz="1500" b="1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1</a:t>
            </a:r>
            <a:r>
              <a:rPr lang="zh-CN" altLang="en-US" sz="1500" b="1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日至</a:t>
            </a:r>
            <a:r>
              <a:rPr lang="en-US" altLang="zh-CN" sz="1500" b="1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2024</a:t>
            </a:r>
            <a:r>
              <a:rPr lang="zh-CN" altLang="en-US" sz="1500" b="1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年</a:t>
            </a:r>
            <a:r>
              <a:rPr lang="en-US" altLang="zh-CN" sz="1500" b="1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8</a:t>
            </a:r>
            <a:r>
              <a:rPr lang="zh-CN" altLang="en-US" sz="1500" b="1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月</a:t>
            </a:r>
            <a:r>
              <a:rPr lang="en-US" altLang="zh-CN" sz="1500" b="1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31</a:t>
            </a:r>
            <a:r>
              <a:rPr lang="zh-CN" altLang="en-US" sz="1500" b="1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日期间的，不能填写</a:t>
            </a:r>
            <a:r>
              <a:rPr lang="en-US" altLang="zh-CN" sz="1500" b="1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2024</a:t>
            </a:r>
            <a:r>
              <a:rPr lang="zh-CN" altLang="en-US" sz="1500" b="1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年</a:t>
            </a:r>
            <a:r>
              <a:rPr lang="en-US" altLang="zh-CN" sz="1500" b="1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9</a:t>
            </a:r>
            <a:r>
              <a:rPr lang="zh-CN" altLang="en-US" sz="1500" b="1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月的。</a:t>
            </a:r>
            <a:endParaRPr lang="zh-CN" altLang="en-US" sz="1500" kern="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Weibei SC" charset="-122"/>
              <a:sym typeface="仿宋_GB2312" panose="02010609030101010101" pitchFamily="49" charset="-122"/>
            </a:endParaRPr>
          </a:p>
          <a:p>
            <a:pPr eaLnBrk="0" hangingPunct="0">
              <a:lnSpc>
                <a:spcPts val="3000"/>
              </a:lnSpc>
              <a:spcBef>
                <a:spcPct val="0"/>
              </a:spcBef>
              <a:buNone/>
              <a:defRPr/>
            </a:pP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奖项名称：按照证书内容如实填写。没有也可以空着不填。</a:t>
            </a:r>
          </a:p>
          <a:p>
            <a:pPr eaLnBrk="0" hangingPunct="0">
              <a:lnSpc>
                <a:spcPts val="3000"/>
              </a:lnSpc>
              <a:spcBef>
                <a:spcPct val="0"/>
              </a:spcBef>
              <a:buNone/>
              <a:defRPr/>
            </a:pP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 </a:t>
            </a:r>
            <a:r>
              <a:rPr lang="en-US" altLang="zh-CN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                </a:t>
            </a:r>
            <a:r>
              <a:rPr lang="zh-CN" altLang="en-US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专利、论文不要填写，属于科研情况。</a:t>
            </a:r>
          </a:p>
          <a:p>
            <a:pPr eaLnBrk="0" hangingPunct="0">
              <a:lnSpc>
                <a:spcPts val="3000"/>
              </a:lnSpc>
              <a:spcBef>
                <a:spcPct val="0"/>
              </a:spcBef>
              <a:buNone/>
              <a:defRPr/>
            </a:pPr>
            <a:r>
              <a:rPr lang="zh-CN" altLang="en-US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 </a:t>
            </a:r>
            <a:r>
              <a:rPr lang="en-US" altLang="zh-CN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                 </a:t>
            </a:r>
            <a:r>
              <a:rPr lang="zh-CN" altLang="zh-CN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+mn-ea"/>
              </a:rPr>
              <a:t>校内的类似演讲比赛、运动会等小型获奖项目不要填写，</a:t>
            </a:r>
            <a:r>
              <a:rPr lang="en-US" altLang="zh-CN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+mn-ea"/>
              </a:rPr>
              <a:t>           </a:t>
            </a:r>
          </a:p>
          <a:p>
            <a:pPr eaLnBrk="0" hangingPunct="0">
              <a:lnSpc>
                <a:spcPts val="3000"/>
              </a:lnSpc>
              <a:spcBef>
                <a:spcPct val="0"/>
              </a:spcBef>
              <a:buNone/>
              <a:defRPr/>
            </a:pPr>
            <a:r>
              <a:rPr lang="en-US" altLang="zh-CN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+mn-ea"/>
              </a:rPr>
              <a:t>                  </a:t>
            </a:r>
            <a:r>
              <a:rPr lang="zh-CN" altLang="zh-CN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+mn-ea"/>
              </a:rPr>
              <a:t>英语四六级证书、计算机等级证书等资格证书不要填写，</a:t>
            </a:r>
            <a:r>
              <a:rPr lang="en-US" altLang="zh-CN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+mn-ea"/>
              </a:rPr>
              <a:t>                       </a:t>
            </a:r>
          </a:p>
          <a:p>
            <a:pPr eaLnBrk="0" hangingPunct="0">
              <a:lnSpc>
                <a:spcPts val="3000"/>
              </a:lnSpc>
              <a:spcBef>
                <a:spcPct val="0"/>
              </a:spcBef>
              <a:buNone/>
              <a:defRPr/>
            </a:pPr>
            <a:r>
              <a:rPr lang="en-US" altLang="zh-CN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+mn-ea"/>
              </a:rPr>
              <a:t>                  </a:t>
            </a:r>
            <a:r>
              <a:rPr lang="zh-CN" altLang="zh-CN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+mn-ea"/>
              </a:rPr>
              <a:t>励志类奖学金、助学金等资助类项目不要填写。</a:t>
            </a:r>
            <a:endParaRPr lang="zh-CN" altLang="en-US" sz="1500" kern="10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Weibei SC" charset="-122"/>
              <a:sym typeface="仿宋_GB2312" panose="02010609030101010101" pitchFamily="49" charset="-122"/>
            </a:endParaRPr>
          </a:p>
          <a:p>
            <a:pPr eaLnBrk="0" hangingPunct="0">
              <a:lnSpc>
                <a:spcPts val="3000"/>
              </a:lnSpc>
              <a:spcBef>
                <a:spcPct val="0"/>
              </a:spcBef>
              <a:buNone/>
              <a:defRPr/>
            </a:pPr>
            <a:r>
              <a:rPr lang="en-US" altLang="zh-CN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 </a:t>
            </a: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颁奖单位：校级的一律填写“山东理工大学”，颁奖单位为多个的只填写第一个即可。</a:t>
            </a:r>
            <a:endParaRPr lang="zh-CN" altLang="en-US" sz="1500" b="1" kern="10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Weibei SC" charset="-122"/>
              <a:sym typeface="仿宋_GB2312" panose="0201060903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7485" y="0"/>
            <a:ext cx="272224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五、注意事项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39750" y="699770"/>
            <a:ext cx="7757795" cy="269303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eaLnBrk="0" hangingPunct="0">
              <a:lnSpc>
                <a:spcPts val="3000"/>
              </a:lnSpc>
              <a:spcBef>
                <a:spcPct val="0"/>
              </a:spcBef>
              <a:buNone/>
              <a:defRPr/>
            </a:pP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三个理由：</a:t>
            </a:r>
          </a:p>
          <a:p>
            <a:pPr eaLnBrk="0" hangingPunct="0">
              <a:lnSpc>
                <a:spcPts val="3000"/>
              </a:lnSpc>
              <a:spcBef>
                <a:spcPct val="0"/>
              </a:spcBef>
              <a:buNone/>
              <a:defRPr/>
            </a:pP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 </a:t>
            </a:r>
            <a:r>
              <a:rPr lang="en-US" altLang="zh-CN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        </a:t>
            </a: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切记不可千篇一律，不允许只写</a:t>
            </a:r>
            <a:r>
              <a:rPr lang="en-US" altLang="zh-CN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“</a:t>
            </a: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同意</a:t>
            </a:r>
            <a:r>
              <a:rPr lang="en-US" altLang="zh-CN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”</a:t>
            </a: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或者</a:t>
            </a:r>
            <a:r>
              <a:rPr lang="en-US" altLang="zh-CN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“</a:t>
            </a: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同意推荐</a:t>
            </a:r>
            <a:r>
              <a:rPr lang="en-US" altLang="zh-CN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”</a:t>
            </a: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字样，否则直接取消该名学生评审资格。</a:t>
            </a:r>
          </a:p>
          <a:p>
            <a:pPr eaLnBrk="0" hangingPunct="0">
              <a:lnSpc>
                <a:spcPts val="3000"/>
              </a:lnSpc>
              <a:spcBef>
                <a:spcPct val="0"/>
              </a:spcBef>
              <a:buNone/>
              <a:defRPr/>
            </a:pPr>
            <a:r>
              <a:rPr lang="en-US" altLang="zh-CN" sz="1500" b="1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      </a:t>
            </a:r>
            <a:r>
              <a:rPr lang="en-US" altLang="zh-CN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 </a:t>
            </a: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中共党员和中共预备党员不能写</a:t>
            </a:r>
            <a:r>
              <a:rPr lang="en-US" altLang="zh-CN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“</a:t>
            </a: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积极向党组织靠拢</a:t>
            </a:r>
            <a:r>
              <a:rPr lang="en-US" altLang="zh-CN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”</a:t>
            </a:r>
          </a:p>
          <a:p>
            <a:pPr eaLnBrk="0" hangingPunct="0">
              <a:lnSpc>
                <a:spcPts val="3000"/>
              </a:lnSpc>
              <a:spcBef>
                <a:spcPct val="0"/>
              </a:spcBef>
              <a:buNone/>
              <a:defRPr/>
            </a:pPr>
            <a:r>
              <a:rPr lang="en-US" altLang="zh-CN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       </a:t>
            </a: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推荐理由范例：“该生（***同学）******，经评议，该生符合国家奖学金的申请条件，现推荐其申请国家奖学金。”。</a:t>
            </a:r>
          </a:p>
          <a:p>
            <a:pPr eaLnBrk="0" hangingPunct="0">
              <a:lnSpc>
                <a:spcPts val="3000"/>
              </a:lnSpc>
              <a:spcBef>
                <a:spcPct val="0"/>
              </a:spcBef>
              <a:buNone/>
              <a:defRPr/>
            </a:pPr>
            <a:r>
              <a:rPr lang="en-US" altLang="zh-CN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       </a:t>
            </a: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院系意见范例：“该生（***同学）******，同意推荐其申请国家奖学金。”。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2967927"/>
            <a:ext cx="9144000" cy="139364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747814" y="846409"/>
            <a:ext cx="1870428" cy="18704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椭圆 6"/>
          <p:cNvSpPr/>
          <p:nvPr/>
        </p:nvSpPr>
        <p:spPr>
          <a:xfrm>
            <a:off x="576178" y="1587425"/>
            <a:ext cx="677676" cy="677676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898898" y="507680"/>
            <a:ext cx="274777" cy="274777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4870435" y="2666867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044971" y="1641695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590561" y="254521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2219" y="434900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椭圆 20"/>
          <p:cNvSpPr/>
          <p:nvPr/>
        </p:nvSpPr>
        <p:spPr>
          <a:xfrm>
            <a:off x="4534785" y="1054817"/>
            <a:ext cx="274777" cy="274777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4549298" y="4510926"/>
            <a:ext cx="137389" cy="137389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7580013" y="3949930"/>
            <a:ext cx="713989" cy="71398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" name="同心圆 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TextBox 7"/>
          <p:cNvSpPr>
            <a:spLocks noChangeArrowheads="1"/>
          </p:cNvSpPr>
          <p:nvPr/>
        </p:nvSpPr>
        <p:spPr bwMode="auto">
          <a:xfrm>
            <a:off x="678051" y="3170864"/>
            <a:ext cx="6613804" cy="675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/>
            <a:r>
              <a:rPr lang="zh-CN" altLang="en-US" sz="3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谢谢观看</a:t>
            </a:r>
            <a:endParaRPr lang="zh-CN" altLang="en-US" sz="3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1243855" y="3815698"/>
            <a:ext cx="5447228" cy="0"/>
          </a:xfrm>
          <a:prstGeom prst="line">
            <a:avLst/>
          </a:prstGeom>
          <a:ln w="63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13"/>
          <p:cNvSpPr txBox="1"/>
          <p:nvPr/>
        </p:nvSpPr>
        <p:spPr>
          <a:xfrm>
            <a:off x="1801191" y="1329456"/>
            <a:ext cx="172021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ea typeface="微软雅黑" panose="020B0503020204020204" pitchFamily="34" charset="-122"/>
              </a:rPr>
              <a:t>2024</a:t>
            </a:r>
            <a:endParaRPr lang="zh-CN" altLang="en-US" sz="6000" dirty="0">
              <a:solidFill>
                <a:srgbClr val="C0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-4.68026E-6 L 0.38872 0.84338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4216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77778E-6 2.422E-6 L 0.39375 -0.33797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168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1.46123E-6 L 0.20451 0.58418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29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7037E-7 L -0.52465 -0.50957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33" y="-2549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1.18319E-6 L 0.21702 -0.37071 " pathEditMode="relative" rAng="0" ptsTypes="AA">
                                      <p:cBhvr>
                                        <p:cTn id="49" dur="100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" y="-185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2.09762E-6 L -0.18855 -1.11369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557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-2.71605E-6 L 0.12309 0.575 " pathEditMode="relative" rAng="0" ptsTypes="AA">
                                      <p:cBhvr>
                                        <p:cTn id="67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2873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2.5E-6 6.17284E-7 L -0.71736 -0.40556 " pathEditMode="relative" rAng="0" ptsTypes="AA">
                                      <p:cBhvr>
                                        <p:cTn id="76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-20278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3.20988E-6 L 1.0349 -0.87346 " pathEditMode="relative" rAng="0" ptsTypes="AA">
                                      <p:cBhvr>
                                        <p:cTn id="85" dur="1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36" y="-4367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44444E-6 4.32099E-6 L -0.64115 -0.9497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66" y="-4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6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矩形 2"/>
          <p:cNvSpPr/>
          <p:nvPr/>
        </p:nvSpPr>
        <p:spPr>
          <a:xfrm>
            <a:off x="2700020" y="-380365"/>
            <a:ext cx="4316730" cy="24060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noAutofit/>
          </a:bodyPr>
          <a:lstStyle/>
          <a:p>
            <a:pPr marL="355600" eaLnBrk="0" hangingPunct="0">
              <a:lnSpc>
                <a:spcPct val="180000"/>
              </a:lnSpc>
            </a:pPr>
            <a:r>
              <a:rPr lang="zh-CN" altLang="en-US" sz="2800" b="1" kern="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  </a:t>
            </a:r>
          </a:p>
          <a:p>
            <a:pPr marL="355600" algn="just" eaLnBrk="0" hangingPunct="0">
              <a:lnSpc>
                <a:spcPts val="5000"/>
              </a:lnSpc>
              <a:buFont typeface="Wingdings" panose="05000000000000000000" pitchFamily="2" charset="2"/>
              <a:buChar char="Ø"/>
            </a:pPr>
            <a:r>
              <a:rPr lang="zh-CN" altLang="en-US" sz="2800" b="1" kern="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 评选条件 </a:t>
            </a:r>
          </a:p>
          <a:p>
            <a:pPr marL="355600" algn="just" eaLnBrk="0" hangingPunct="0">
              <a:lnSpc>
                <a:spcPts val="5000"/>
              </a:lnSpc>
              <a:buFont typeface="Wingdings" panose="05000000000000000000" pitchFamily="2" charset="2"/>
              <a:buChar char="Ø"/>
            </a:pPr>
            <a:r>
              <a:rPr lang="zh-CN" altLang="en-US" sz="2800" b="1" kern="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 评选流程</a:t>
            </a:r>
          </a:p>
          <a:p>
            <a:pPr marL="355600" algn="just" eaLnBrk="0" hangingPunct="0">
              <a:lnSpc>
                <a:spcPts val="5000"/>
              </a:lnSpc>
              <a:buFont typeface="Wingdings" panose="05000000000000000000" pitchFamily="2" charset="2"/>
              <a:buChar char="Ø"/>
            </a:pPr>
            <a:r>
              <a:rPr lang="zh-CN" altLang="en-US" sz="2800" b="1" kern="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 名额分配</a:t>
            </a:r>
          </a:p>
          <a:p>
            <a:pPr marL="355600" algn="just" eaLnBrk="0" hangingPunct="0">
              <a:lnSpc>
                <a:spcPts val="5000"/>
              </a:lnSpc>
              <a:buFont typeface="Wingdings" panose="05000000000000000000" pitchFamily="2" charset="2"/>
              <a:buChar char="Ø"/>
            </a:pPr>
            <a:r>
              <a:rPr lang="zh-CN" altLang="en-US" sz="2800" b="1" kern="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 时间安排</a:t>
            </a:r>
            <a:endParaRPr lang="en-US" altLang="zh-CN" sz="2800" b="1" kern="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  <a:p>
            <a:pPr marL="355600" algn="just" eaLnBrk="0" hangingPunct="0">
              <a:lnSpc>
                <a:spcPts val="5000"/>
              </a:lnSpc>
              <a:buFont typeface="Wingdings" panose="05000000000000000000" pitchFamily="2" charset="2"/>
              <a:buChar char="Ø"/>
            </a:pPr>
            <a:r>
              <a:rPr lang="zh-CN" altLang="en-US" sz="2800" b="1" noProof="1">
                <a:solidFill>
                  <a:srgbClr val="0000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800" b="1" noProof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材料报送</a:t>
            </a:r>
            <a:endParaRPr lang="en-US" altLang="zh-CN" sz="2800" b="1" noProof="1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55600" algn="just" eaLnBrk="0" hangingPunct="0">
              <a:lnSpc>
                <a:spcPts val="5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系统填报注意事项</a:t>
            </a:r>
            <a:endParaRPr lang="zh-CN" altLang="en-US" sz="2800" b="1" noProof="1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7814" y="23014"/>
            <a:ext cx="2106234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一、评选条件</a:t>
            </a:r>
          </a:p>
        </p:txBody>
      </p:sp>
      <p:sp>
        <p:nvSpPr>
          <p:cNvPr id="3" name="矩形 2"/>
          <p:cNvSpPr/>
          <p:nvPr/>
        </p:nvSpPr>
        <p:spPr>
          <a:xfrm>
            <a:off x="1439652" y="861326"/>
            <a:ext cx="6345324" cy="988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15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参考文件：</a:t>
            </a:r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鲁理工大政发</a:t>
            </a:r>
            <a:r>
              <a:rPr lang="en-US"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〔2021〕112 </a:t>
            </a:r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endParaRPr lang="en-US" altLang="zh-CN" sz="150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500"/>
              </a:lnSpc>
            </a:pPr>
            <a:r>
              <a:rPr lang="en-US"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《</a:t>
            </a:r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山东理工大学本专科生国家奖学金、省政府奖学金管理办法</a:t>
            </a:r>
            <a:r>
              <a:rPr lang="en-US"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150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44048" y="1869672"/>
            <a:ext cx="4628520" cy="2335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第二条 国家奖学金由中央政府出资设立，省政府奖学金由省财政安排专项资金设立，用于奖励我校</a:t>
            </a:r>
            <a:r>
              <a:rPr lang="zh-CN" altLang="en-US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二年级以上（含二年级）的全日制本专科在校学生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每学年评审一次，每学年开学初启动，按照上级规定时间完成评审、上报。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标注 7"/>
          <p:cNvSpPr/>
          <p:nvPr/>
        </p:nvSpPr>
        <p:spPr bwMode="auto">
          <a:xfrm>
            <a:off x="7668260" y="3651885"/>
            <a:ext cx="996950" cy="297180"/>
          </a:xfrm>
          <a:prstGeom prst="wedgeRoundRectCallout">
            <a:avLst>
              <a:gd name="adj1" fmla="val -221019"/>
              <a:gd name="adj2" fmla="val -58760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68580" tIns="34290" rIns="68580" bIns="34290" numCol="1" rtlCol="0" anchor="t" anchorCtr="0" compatLnSpc="1"/>
          <a:lstStyle/>
          <a:p>
            <a:r>
              <a:rPr lang="zh-CN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按专业</a:t>
            </a:r>
          </a:p>
        </p:txBody>
      </p:sp>
      <p:sp>
        <p:nvSpPr>
          <p:cNvPr id="9" name="圆角矩形标注 8"/>
          <p:cNvSpPr/>
          <p:nvPr/>
        </p:nvSpPr>
        <p:spPr bwMode="auto">
          <a:xfrm>
            <a:off x="7596505" y="2463800"/>
            <a:ext cx="1012190" cy="485775"/>
          </a:xfrm>
          <a:prstGeom prst="wedgeRoundRectCallout">
            <a:avLst>
              <a:gd name="adj1" fmla="val -111242"/>
              <a:gd name="adj2" fmla="val -73166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68580" tIns="34290" rIns="68580" bIns="34290" numCol="1" rtlCol="0" anchor="t" anchorCtr="0" compatLnSpc="1"/>
          <a:lstStyle/>
          <a:p>
            <a:r>
              <a:rPr lang="zh-CN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参评当年必修课</a:t>
            </a:r>
          </a:p>
        </p:txBody>
      </p:sp>
      <p:sp>
        <p:nvSpPr>
          <p:cNvPr id="7" name="圆角矩形标注 6"/>
          <p:cNvSpPr/>
          <p:nvPr/>
        </p:nvSpPr>
        <p:spPr bwMode="auto">
          <a:xfrm>
            <a:off x="7596505" y="1595120"/>
            <a:ext cx="1012190" cy="485775"/>
          </a:xfrm>
          <a:prstGeom prst="wedgeRoundRectCallout">
            <a:avLst>
              <a:gd name="adj1" fmla="val -334722"/>
              <a:gd name="adj2" fmla="val 69312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68580" tIns="34290" rIns="68580" bIns="34290" numCol="1" rtlCol="0" anchor="t" anchorCtr="0" compatLnSpc="1"/>
          <a:lstStyle/>
          <a:p>
            <a:r>
              <a:rPr lang="zh-CN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取整，非四舍五入</a:t>
            </a:r>
            <a:r>
              <a:rPr lang="en-US" altLang="zh-CN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9502" y="34337"/>
            <a:ext cx="2106234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一、评选条件</a:t>
            </a:r>
          </a:p>
        </p:txBody>
      </p:sp>
      <p:sp>
        <p:nvSpPr>
          <p:cNvPr id="3" name="矩形 2"/>
          <p:cNvSpPr/>
          <p:nvPr/>
        </p:nvSpPr>
        <p:spPr>
          <a:xfrm>
            <a:off x="1385646" y="681540"/>
            <a:ext cx="634532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5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参考文件：</a:t>
            </a:r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鲁理工大政发</a:t>
            </a:r>
            <a:r>
              <a:rPr lang="en-US"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〔2021〕112 </a:t>
            </a:r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endParaRPr lang="en-US" altLang="zh-CN" sz="150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《</a:t>
            </a:r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山东理工大学本专科生 国家奖学金、省政府奖学金管理办法 </a:t>
            </a:r>
            <a:r>
              <a:rPr lang="en-US"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150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91871" y="1275730"/>
            <a:ext cx="5654634" cy="3745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第四条 申请条件：（五）在校期间学习成绩优异，社会实践、创新能力、综合素质等方面特别突出。学习成绩排名</a:t>
            </a:r>
            <a:r>
              <a:rPr lang="zh-CN" altLang="en-US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综合素质测评成绩排名均位于</a:t>
            </a:r>
            <a:r>
              <a:rPr lang="zh-CN" altLang="en-US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前 </a:t>
            </a:r>
            <a:r>
              <a:rPr lang="en-US" altLang="zh-CN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10%</a:t>
            </a:r>
            <a:r>
              <a:rPr lang="zh-CN" altLang="en-US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（含 </a:t>
            </a:r>
            <a:r>
              <a:rPr lang="en-US" altLang="zh-CN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10%</a:t>
            </a:r>
            <a:r>
              <a:rPr lang="zh-CN" altLang="en-US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的，且</a:t>
            </a:r>
            <a:r>
              <a:rPr lang="zh-CN" altLang="en-US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没有不及格课程</a:t>
            </a:r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，可以申请国家奖学金；学习成绩排名与综合素质测评成绩排名均位于前 </a:t>
            </a:r>
            <a:r>
              <a:rPr lang="en-US"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15%</a:t>
            </a:r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（含 </a:t>
            </a:r>
            <a:r>
              <a:rPr lang="en-US"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15%</a:t>
            </a:r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）的，且没有不及格课程，可以申请省政府奖学金。学习成绩与综合素质测评成绩应在</a:t>
            </a:r>
            <a:r>
              <a:rPr lang="zh-CN" altLang="en-US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同一范围内</a:t>
            </a:r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进行排名。</a:t>
            </a:r>
            <a:endParaRPr lang="en-US" altLang="zh-CN" sz="150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latinLnBrk="0" hangingPunct="1">
              <a:lnSpc>
                <a:spcPts val="1500"/>
              </a:lnSpc>
            </a:pPr>
            <a:endParaRPr lang="en-US" altLang="zh-CN" sz="100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ts val="3000"/>
              </a:lnSpc>
            </a:pPr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注：</a:t>
            </a: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必须登录</a:t>
            </a:r>
            <a:r>
              <a:rPr lang="zh-CN" altLang="en-US" sz="15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教务处成绩查询系统</a:t>
            </a: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进行不及格情况查询，核实候选人20</a:t>
            </a:r>
            <a:r>
              <a:rPr lang="en-US" altLang="zh-CN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23</a:t>
            </a: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—20</a:t>
            </a:r>
            <a:r>
              <a:rPr lang="en-US" altLang="zh-CN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24</a:t>
            </a: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学年学习成绩。成绩排名和综合测评排名通过</a:t>
            </a:r>
            <a:r>
              <a:rPr lang="zh-CN" altLang="en-US" sz="15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网上服务大厅</a:t>
            </a:r>
            <a:r>
              <a:rPr lang="zh-CN" altLang="en-US" sz="1500" kern="1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Weibei SC" charset="-122"/>
                <a:sym typeface="仿宋_GB2312" panose="02010609030101010101" pitchFamily="49" charset="-122"/>
              </a:rPr>
              <a:t>核实。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3508" y="33468"/>
            <a:ext cx="2106234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二、评选流程</a:t>
            </a:r>
          </a:p>
        </p:txBody>
      </p:sp>
      <p:pic>
        <p:nvPicPr>
          <p:cNvPr id="5" name="图片 4" descr="本专科生国家和省政府奖学金工作流程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035" y="-27940"/>
            <a:ext cx="4032885" cy="51714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3508" y="33468"/>
            <a:ext cx="2106234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二、评选流程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907540" y="987425"/>
            <a:ext cx="5215890" cy="3553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latinLnBrk="0" hangingPunct="1">
              <a:lnSpc>
                <a:spcPts val="3000"/>
              </a:lnSpc>
            </a:pPr>
            <a:r>
              <a: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学院评选委员会：</a:t>
            </a:r>
          </a:p>
          <a:p>
            <a:pPr marL="0" indent="0" eaLnBrk="1" latinLnBrk="0" hangingPunct="1">
              <a:lnSpc>
                <a:spcPts val="3000"/>
              </a:lnSpc>
            </a:pPr>
            <a:r>
              <a: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成员由学院分管学生工作党委副书记、教师代表、学生代表组成，原则上包含系（部、室）主任、专业任课教师、学生干部和普通学生代表。</a:t>
            </a:r>
          </a:p>
          <a:p>
            <a:pPr marL="0" indent="0" eaLnBrk="1" latinLnBrk="0" hangingPunct="1">
              <a:lnSpc>
                <a:spcPts val="3000"/>
              </a:lnSpc>
            </a:pPr>
            <a:r>
              <a: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会议由学院副书记主持。</a:t>
            </a:r>
          </a:p>
          <a:p>
            <a:pPr marL="0" indent="0" eaLnBrk="1" latinLnBrk="0" hangingPunct="1">
              <a:lnSpc>
                <a:spcPts val="3000"/>
              </a:lnSpc>
            </a:pPr>
            <a:r>
              <a: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建议使用和校级评审委员会一样的表格。</a:t>
            </a:r>
          </a:p>
          <a:p>
            <a:pPr marL="0" indent="0" eaLnBrk="1" latinLnBrk="0" hangingPunct="1">
              <a:lnSpc>
                <a:spcPts val="3000"/>
              </a:lnSpc>
            </a:pPr>
            <a:endParaRPr lang="zh-CN" altLang="en-US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latinLnBrk="0" hangingPunct="1">
              <a:lnSpc>
                <a:spcPts val="3000"/>
              </a:lnSpc>
            </a:pPr>
            <a:r>
              <a:rPr lang="zh-CN" altLang="en-US" sz="1800" dirty="0">
                <a:solidFill>
                  <a:schemeClr val="tx1"/>
                </a:solidFill>
                <a:highlight>
                  <a:srgbClr val="000080"/>
                </a:highlight>
                <a:latin typeface="微软雅黑" panose="020B0503020204020204" pitchFamily="34" charset="-122"/>
                <a:ea typeface="微软雅黑" panose="020B0503020204020204" pitchFamily="34" charset="-122"/>
                <a:hlinkClick r:id="rId3" action="ppaction://hlinkfile"/>
              </a:rPr>
              <a:t>《山东理工大学2023—2024学年国家奖学金校级评审会建议名单模板》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3508" y="33468"/>
            <a:ext cx="2106234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二、评选流程</a:t>
            </a:r>
          </a:p>
        </p:txBody>
      </p:sp>
      <p:pic>
        <p:nvPicPr>
          <p:cNvPr id="5" name="图片 4" descr="本专科生国家和省政府奖学金工作流程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035" y="-27940"/>
            <a:ext cx="4032885" cy="51714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380605" y="4011930"/>
            <a:ext cx="146558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chemeClr val="tx1"/>
                </a:solidFill>
                <a:highlight>
                  <a:srgbClr val="000080"/>
                </a:highlight>
                <a:latin typeface="微软雅黑" panose="020B0503020204020204" pitchFamily="34" charset="-122"/>
                <a:ea typeface="微软雅黑" panose="020B0503020204020204" pitchFamily="34" charset="-122"/>
                <a:hlinkClick r:id="rId4" action="ppaction://hlinkfile"/>
              </a:rPr>
              <a:t>山东理工大学2023—2024学年国家奖学金候选人信息一览表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502" y="18411"/>
            <a:ext cx="2106234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三、名额分配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842030" y="4245936"/>
            <a:ext cx="216024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省资助中心下发名额，差额评审，</a:t>
            </a:r>
            <a:r>
              <a:rPr lang="en-US"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1:1.1</a:t>
            </a:r>
            <a:endParaRPr lang="zh-CN" altLang="en-US" sz="150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42030" y="2301720"/>
            <a:ext cx="2376264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学校根据各学院与全校二年级以上学生总数的比例分配名额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842030" y="738377"/>
            <a:ext cx="2700300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各学院自定差额比例确定候选人名额，但必须大于分配名额的</a:t>
            </a:r>
            <a:r>
              <a:rPr lang="en-US"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1.1</a:t>
            </a:r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</a:t>
            </a:r>
          </a:p>
        </p:txBody>
      </p:sp>
      <p:sp>
        <p:nvSpPr>
          <p:cNvPr id="13" name="矩形 12"/>
          <p:cNvSpPr/>
          <p:nvPr/>
        </p:nvSpPr>
        <p:spPr bwMode="auto">
          <a:xfrm>
            <a:off x="2933763" y="4469961"/>
            <a:ext cx="1458162" cy="26369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68580" tIns="34290" rIns="68580" bIns="34290" numCol="1" rtlCol="0" anchor="t" anchorCtr="0" compatLnSpc="1"/>
          <a:lstStyle/>
          <a:p>
            <a:endParaRPr lang="zh-CN" altLang="en-US" sz="1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075" y="555625"/>
            <a:ext cx="4042410" cy="45002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3508" y="4603"/>
            <a:ext cx="2106234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四、时间安排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35915" y="555625"/>
            <a:ext cx="8499475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latinLnBrk="0" hangingPunct="1">
              <a:lnSpc>
                <a:spcPts val="1800"/>
              </a:lnSpc>
              <a:spcBef>
                <a:spcPts val="800"/>
              </a:spcBef>
            </a:pP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（一）9月20日，学校启动国家奖学金、省政府奖学金评选工作；</a:t>
            </a:r>
          </a:p>
          <a:p>
            <a:pPr marL="0" indent="0" eaLnBrk="1" latinLnBrk="0" hangingPunct="1">
              <a:lnSpc>
                <a:spcPts val="1800"/>
              </a:lnSpc>
              <a:spcBef>
                <a:spcPts val="800"/>
              </a:spcBef>
            </a:pP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（二）9月</a:t>
            </a:r>
            <a:r>
              <a:rPr 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</a:t>
            </a: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日</a:t>
            </a:r>
            <a:r>
              <a:rPr 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下午，建议各学院下发国奖、省奖通知</a:t>
            </a: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；</a:t>
            </a:r>
            <a:endParaRPr altLang="zh-CN" sz="150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latinLnBrk="0" hangingPunct="1">
              <a:lnSpc>
                <a:spcPts val="1800"/>
              </a:lnSpc>
              <a:spcBef>
                <a:spcPts val="800"/>
              </a:spcBef>
            </a:pP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）9月27日上午10：00前，学院组织开展国家奖学金、省政府奖学金评选工作，确定院级建议名单；</a:t>
            </a:r>
            <a:r>
              <a:rPr lang="en-US" sz="15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5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只上报姓名学号</a:t>
            </a:r>
            <a:endParaRPr altLang="zh-CN" sz="150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latinLnBrk="0" hangingPunct="1">
              <a:lnSpc>
                <a:spcPts val="1800"/>
              </a:lnSpc>
              <a:spcBef>
                <a:spcPts val="800"/>
              </a:spcBef>
            </a:pP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四</a:t>
            </a: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）9月27日</a:t>
            </a:r>
            <a:r>
              <a:rPr 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</a:t>
            </a: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午1</a:t>
            </a:r>
            <a:r>
              <a:rPr 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8</a:t>
            </a: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：00前，</a:t>
            </a:r>
            <a:r>
              <a:rPr 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学生资助管理中心反馈核查名录，学院进行学生信息二次补充；</a:t>
            </a:r>
            <a:r>
              <a:rPr lang="en-US" altLang="zh-CN" sz="15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——</a:t>
            </a:r>
            <a:r>
              <a:rPr lang="zh-CN" altLang="en-US" sz="15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填报政治面貌、联系电话、及格必修门数、获奖、科研、任职、三个理由</a:t>
            </a:r>
            <a:endParaRPr altLang="zh-CN" sz="15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latinLnBrk="0" hangingPunct="1">
              <a:lnSpc>
                <a:spcPts val="1800"/>
              </a:lnSpc>
              <a:spcBef>
                <a:spcPts val="800"/>
              </a:spcBef>
            </a:pP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</a:t>
            </a: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）9月30日</a:t>
            </a:r>
            <a:r>
              <a:rPr 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上午</a:t>
            </a:r>
            <a:r>
              <a:rPr 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12:00</a:t>
            </a:r>
            <a:r>
              <a:rPr 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</a:t>
            </a: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各学院上报二次补充信息名单，提交候选人证明材料（获奖证书、论文、专利、课题等证明材料）</a:t>
            </a:r>
          </a:p>
          <a:p>
            <a:pPr marL="0" indent="0" eaLnBrk="1" latinLnBrk="0" hangingPunct="1">
              <a:lnSpc>
                <a:spcPts val="1800"/>
              </a:lnSpc>
              <a:spcBef>
                <a:spcPts val="800"/>
              </a:spcBef>
            </a:pP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六</a:t>
            </a: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r>
              <a:rPr 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10</a:t>
            </a:r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月</a:t>
            </a:r>
            <a:r>
              <a:rPr lang="en-US"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8</a:t>
            </a:r>
            <a:r>
              <a:rPr lang="zh-CN" alt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日前，学生资助管理中心核对无误全部学生信息</a:t>
            </a: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；</a:t>
            </a:r>
            <a:endParaRPr altLang="zh-CN" sz="150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1" latinLnBrk="0" hangingPunct="1">
              <a:lnSpc>
                <a:spcPts val="1800"/>
              </a:lnSpc>
              <a:spcBef>
                <a:spcPts val="800"/>
              </a:spcBef>
            </a:pP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七</a:t>
            </a: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）10月9日，学校召开国家奖学金校级评审会，确定校级推荐人选；</a:t>
            </a:r>
          </a:p>
          <a:p>
            <a:pPr marL="0" indent="0" eaLnBrk="1" latinLnBrk="0" hangingPunct="1">
              <a:lnSpc>
                <a:spcPts val="1800"/>
              </a:lnSpc>
              <a:spcBef>
                <a:spcPts val="800"/>
              </a:spcBef>
            </a:pP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八</a:t>
            </a: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）10月9日-16日，</a:t>
            </a:r>
            <a:r>
              <a:rPr 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校级公示，反馈纸质版审批表，学院盖章，学生资助管理中心核对无误后</a:t>
            </a: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学上报省资助管理中心；</a:t>
            </a:r>
          </a:p>
          <a:p>
            <a:pPr marL="0" indent="0" eaLnBrk="1" latinLnBrk="0" hangingPunct="1">
              <a:lnSpc>
                <a:spcPts val="1800"/>
              </a:lnSpc>
              <a:spcBef>
                <a:spcPts val="800"/>
              </a:spcBef>
            </a:pP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九</a:t>
            </a: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）10月2</a:t>
            </a:r>
            <a:r>
              <a:rPr lang="en-US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日左右，向各学院反馈省级评审后国家奖学金获得者名单；</a:t>
            </a:r>
          </a:p>
          <a:p>
            <a:pPr marL="0" indent="0" eaLnBrk="1" latinLnBrk="0" hangingPunct="1">
              <a:lnSpc>
                <a:spcPts val="1800"/>
              </a:lnSpc>
              <a:spcBef>
                <a:spcPts val="800"/>
              </a:spcBef>
            </a:pP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</a:t>
            </a:r>
            <a:r>
              <a:rPr altLang="zh-CN" sz="150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）10月下旬-11月上旬，学院确定省政府奖学金人选，并上报相关材料，具体时间另行通知。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/>
    </mc:Choice>
    <mc:Fallback xmlns=""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RESOURCE_PATHS_HASH_PRESENTER" val="1e23aa3dfefa2dda7d344b154acf39862a589a"/>
  <p:tag name="ISPRING_PLAYERS_CUSTOMIZATION" val="UEsDBBQAAgAIAImQhEfpbttk5AMAAHQOAAAdAAAAdW5pdmVyc2FsL2NvbW1vbl9tZXNzYWdlcy5sbmetV91u2zYUvi/QdyAEFNgulrYDWhSD44C2GFuILLkSHSdbB4GRGJsIRbr6cZtd7Wn2YHuSHVFyYqcdJMW9sGDS/r7z950jcnD2NZVoy7NcaHVqvT15YyGuYp0ItTq1FvT8lw8WygumEia14qeW0hY6G758MZBMrUq24vD95QuEBinPc1jmw2r1uEYiObXmo2jsz+bYu45cf+JHI2diDcc63TB1j1y90p+yn359/+Hr23fvfx68bpBdiMIZdt1DKmSY3r3pQOTRwHcjYCNu5JErag2rZz+cv6Cu4xFr2Hzph54H5NIaVs9W3CIIiEej0HVsEjlh5PnU5MIllNjW8FqXaM22HBUabQX/goo1h0oWIuMolyIxP8QaNlTJ24zZAV463iSivu+GEfHs3Y41JCpBdsa+gD56sgQ4JAEQZCzn2TOwkSm1gSMsZT+GqTOZuvChlQtTsVpL+BR9/ZgTD6rFVRtqRsIQT0g08q+gTiArvw/CvwA1XfRBXJMQFEDCNoyHL50Jpo7vVQoKSEgDZ/wgn5gppJW8RyyOAYc2Gd8KXeawUymKJ7WQ8n5WQvJxAcJ1sPsdkdaESCgj15XYcnAhS9rrAi0zJnZVmY8L5/foHDsusSMole0vI2p6uTLGQP1KF4hJqasAwC5LtkzFHN3wmJUgpXv4WyIS87cNg7ArTz6X4i/EiqZzXjVN59nk6tXJca451IVhsWSZ6tBBT6gOWv7bYNMyh0iLgqeboi2KvUyc/BAvjo1rjsPwf4PqUpcjI3piv284IUicBPBig24fCd0dQWagDxhrKROyO8rxzsHQPOM5jHieIUfd9rDp+Q2Bp9FzOS4h8wcuXEJFeuCXZBQ6tMoxv8lF0fpKMoWq6/19jcRwBpC84I86ueG3GvpfcraFIsK+yGvhnDzDWC9B7CZrNQL353TD4oFDK1bAiQuBS1KkEH/SgXMxI7sM1uP1IBNLXcrEjDMp7syIhdqUaZ2QTV2n2uhtplOzK1m+66V6wp8d40UdXFAbne8ZbCMNCQ7G02iMvTGpTnNVD8uOINBy5ZNLw8jFowoOok5ZEa/hvXKrS5V0JKoPZDY5x0DWpDTkLIvX//79T0eOJ57Uu6jZ/a0XCXRoNZfIA9kfni54/mcbCcWjQ5xZdEE1B9gdruN51lS9SR6mFI+nMxBGaHSgyyxuPy7sM8xwcAHDwZy2rOGMZXcwWajWsheLCbkSQtHP+uNZviykULwP9rjZXAVMnXmEbdtcbKAJpIjv6ndagpiZbtUNR8INpyvZeIo9GDxP+Hgiip6EZtbv2hwarl4/ttv229H/sMrN/XDweu+6+B9QSwMEFAACAAgAiZCER6uvADQSAwAAYQsAACcAAAB1bml2ZXJzYWwvZmxhc2hfcHVibGlzaGluZ19zZXR0aW5ncy54bWzVVt1SGjEUvucpMul4KYsWq2V2cTr8TB0VGKFVr5ywCWzGbLJNsiBe9Wn6YH2SnmwEYbTOqnWmDheQk3O+8/+R8PAmFWjGtOFKRninWsOIyVhRLqcR/jbqbh9gZCyRlAglWYSlwuiwWQmzfCy4SYbMWlA1CGCkaWQ2wom1WSMI5vN5lZtMu1slcgv4phqrNMg0M0xapoNMkAV82UXGDG5WKgiFXnSqaC4Y4hRCkNxFR0RXEJPgwKuNSXw91SqXtKWE0khPxxH+UGu5z1LHQ7V5yqRLzjRB6MS2QSjlLh4ihvyWoYTxaQKB79cxmnNqkwjv1h0KaAcPUQpsnwNxKC0FyUh7B58ySyixxB+9P8turFkKvIguJEl5PIIb5PKPcHt09fVy0Dk7OeodX436/ZPR0cAHUdgEmzhhsOkohIBUrmO28hMSa0mcQNxgMyHCsDBYFy3VJkpuBOfOaKwE1L6wgnlIx4z2SMrWujG85rILmjsYTSARsYjwF82JwIhbIni8Mjb52Fhui/531zURYMGcMXQ6xPfufXXihGjD1sNa3hhX87h5rnJB0ULlSPBrhqxCkH+ewq+EofXmoIlWaSGF8bHICA4eZ5zNGT0sanoH+DdHl+AizcESJjcTzHoPP3J+i8ZsojTgMjKDGQc5Nx6/+izgjBhzD0qWMW4NT47anaujXrtzseUSJHRGZPxMcGg4SzP7FvgEcpcKXAihoJprEFCZmOSGFf2hnBZqZdIs7Tshs6LprpEFKLSbQzweEy5iGE0uc1YWMCYSKSkWiMSwQsaN0Iyr3IDED4uHNi8K0JsiLotQp7BB4ExTpsug1XZ2P9b3Pu0ffG5Ug98/f20/aXRHKwNBnDfPK60niWVFLg93LgwcFzxODVbn/yczDM4638vUtde5GJXqZmdYCq5fRqt/XEbrzFPZYI3GypidEy2BiN6Fag84c+oJGlhT8JRbRv/lOrxgpF/1b+f34W1G+g1zfs0av5uU/Wn1cNp4KYXBo085d5NyyVMohGPv1fuvuVevwdvr0atKBdA2n8XNyh9QSwMEFAACAAgAiZCER+ShKwC+AgAAVQoAACEAAAB1bml2ZXJzYWwvZmxhc2hfc2tpbl9zZXR0aW5ncy54bWyVVsFu2zAMve8rguxeZ+u6boAaIE1ToEC3FmvRu2wzthBZMiQ5Xf5+oizXUhInXogCEfkeSVEkU6I3TMw/TSYkk1yqFzCGiUKjptNNWH4zTRtjpLjIpDAgzIWQqqJ8Ov987z4kcchzLLkFNZazphn0YWazy/vFbAzFx7i6RhkiZLKqqdg9ykJepDTbFEo2Ij+bWrmrQXEmNpjRz+vlajAAZ9o8GKiinFY/UMZRagVaA6b0fYVylsVpCryLNHOfkZw+1Onb79G2TDPjaIsvKEO0mhYQF3m2RBnGC+s9fpVrlNMEA3+NhV5+RRmEcroDFTtfXKEMMmTd1P/TI7WSBRY05px+xA8OlzS342cJdzOUswS8EAY6+wq+PN/uUAKQ/xrOPcFxVZI/Y133FgI+esphblQDJOlOrU2X8v2pMXY+YL6mXFtAqOpBzzbpZ9rozk2s63F/4J2JPPTlNT3kTfKmgmWbcOAu1vf45fLW7YrQ6YcuyFDB1iuDFHtlj/xt63qADJQ98oWzHJ4E3x1msG9qSd0j31L/nKfrb60gqD3m3tqdOitGesTR1UGqXtFhKpnDXGM6r6wCfDeSOF2bUnKQExF0ywpqmBS/EJfu3GU0SfYMvteOdxYxzHA41nAuR7umw3K5c9yP3ho3ZPuz0F+uPU+M3eI3U2oMzcrK/izp6cTz7JjYwkyT4wzckxYO6kGsZcBxsYdIFVUbUK9S8rFhhDSgx7qX7XANwUkS1IAkx6tMvJNj5RdNlYJa2VdjoLsqx8oWWLKi5PbPvDF4h3yPMWBtqaa0/gRlH30ZKHwTAFVZ2XVte2gtVcMN47CFbvgDhbvy0N2Itl061HAL8whrE7ac14zqSb8r+l6Jd0igP4J/s2lFjvcsI9re0FS7m0WT363hPpdoMXfrDJsv3GTu7HspcmzthxW0Svx38h9QSwMEFAACAAgAiZCER9XqJ9PnAgAAcgoAACYAAAB1bml2ZXJzYWwvaHRtbF9wdWJsaXNoaW5nX3NldHRpbmdzLnhtbNVWzU4bMRC+5yksVxzJAqWFok1QRYKIoElE0gInNFk7WQuvvbW9CeHUp+mD9Uk6XhNIBEULgqpVDonHM9988xvH+9eZJFNurNCqQTfrG5RwlWgm1KRBvw4P13cpsQ4UA6kVb1ClKdlv1uK8GElh0wF3DlUtQRhl93LXoKlz+V4UzWazurC58bdaFg7xbT3RWZQbbrly3ES5hDl+uXnOLW3WaoTEQfRFs0JyIhhSUMKzA3nkMkmjoDWC5GpidKHYgZbaEDMZNei7jQP/WegEpJbIuPKx2SYKvdjtAWPC0wE5EDecpFxMUuS9s03JTDCXNujWtkdB7eghSokdQgCPcqAxFuVu4TPugIGDcAz+HL92diEIIjZXkIlkiDfEh9+greHl0UW/fXrS6R5fDnu9k2GnH0iUNtEqThytOoqRkC5Mwu/8xOAcJCnyRpsxSMvjaFm0UBtrtULOn8lIS0x9aUXJGJnKeYN+NgIkJcKBFMndrQMz4e5QSIzB227Wx8rRe8AQb5KCsXzZ0eLG+iwmzTNdSEbmuiBSXHHiNMGIigx/pZwsp5uMjc5KqQTriJWCcTIVfMbZfpmlW8A/ObpAF1mBltiKueQuePheiBsy4mNtEJfDFJsW5cIG/PqzgHOw9h4UFhzXBiedVvuy0221z9d8gMCmoJJngmMJeZa7t8AHjF1pdCGlxmwuQWBmEigsL+vDBCvVqoRZ2XcK07LovpAlKJZbIJ+AiRcJtpZQBa8KmIAiWsk5gQSHwvoWmgpdWJSEZgnQ9kUEgykRqqQ6wQWFzgzjpgraxubW++0PH3d2P+3Vo18/fq4/aXS7KPoSvLewKQ6eXBV36+LhzMWRn9DHh92Z4m/Nev+0/a1Kprrt82Gl+rQHleB6VbR6x1W0TsNy6i8tpipmZ2AUrpb/QrWLW3ASVi7uQSky4Th7zQZ/QZM+/Y8UWviVmvQNo3hy1P7dIMLp7gGy8uKIo0efRDWUr74Tm7XfUEsDBBQAAgAIAImQhEcAu+QqngEAAB8GAAAfAAAAdW5pdmVyc2FsL2h0bWxfc2tpbl9zZXR0aW5ncy5qc42UTW/CMAyG7/wKlF0n1I0xtt0QH9IkDpPGbdohLaZUpEmVhI4O8d9XlwFN6o7FF/Ly5HXsKt53uuViEeu+dPfV72r/5u4rDVCzegu3ri5a9BR1ZkSyhEWSgkgkMA/JT0fP8uFCUMZMVqZh8Y62pubHFP6z4sLU8Yyw0IRmqMM5AX4R2o46/H0WO7W6jjXVGh1urVWyFylpQdqeVDrlFcNuZtWql+jBKgd9BV3xCBzTIOjPRkEbeXEcDDHqXKTSjMtirmLVC3m0ibXaymVb/nWRgS4/+eY37fNwPHXsRGLsq4XUTzx9wmgnMw3GwG/exykGCQsegqj5BtX6A3WMmwV5dJ6YxJ7o0R1Gnc54DI0uBWMMF5OlV6ObQ4wmZ2Fnj0T/HsMhBC9AN6xGAwwHVNk2+8cHzLSKsSMNtNnzMyoUXyYyPnKTAIPk8LJo29a9S6EPEwzmPCHlPaE19fzSttnhg4YArTOWTnmNl3dO2QlKlEQORWjUtMrpOWL9OYL7jy7j1vJonZbjoRyOZRu43oBeKCXK239eu6efq3P4AVBLAwQUAAIACACJkIRHGtrqO6oAAAAfAQAAGgAAAHVuaXZlcnNhbC9pMThuX3ByZXNldHMueG1snY8xD8IgEIV3fgW5XbBb0wDdTNwcdDYVUUno0XDU+vOF1Bhnh0vuXd73Xk71rzHwp0vkI2poxBa4QxuvHu8aTsfdpgVOecDrECI6DRiB94Yp37R4SI5cJl4ikDQ8cp46KZdlEZ6mVBIohjmXYBI2jrLMGFFWUk4rCivb+b/ozw0MY5yry+xD3qMpe1GrhVOyGipzdig83iLIalDy667KzpRLRRFK/jxm2BtQSwMEFAACAAgAiZCER7DtXVduAAAAdgAAABwAAAB1bml2ZXJzYWwvbG9jYWxfc2V0dGluZ3MueG1sDcw9DsIwDEDhvaewvJefjaFpNzYQEuUAVmNQJMdGiYXg9nh7w6c3Ld8q8OHWi2nC4+6AwLpZLvpK+FjP4wmhO2kmMeWEagjLPExiG8md3QN2eAv9uK1cI5yvVEPeGndWJ48zjHCJ57Nwxv08/AFQSwMEFAACAAgAA3TLRM6CCTfsAgAAiAgAABQAAAB1bml2ZXJzYWwvcGxheWVyLnhtbK1VTW/bMAw9p8D+g6F7raRd1zSQW3QFih3WoUDWbbdAtRlbi215klw3/fWj/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+5UBCUn9/aFpkvSBWw7bgyT1cXPh7g2y33jVT7G4RhF9UKuq1obiWaW4JaDreNvu4oSHPbLXCTK2hKNWNPIgD5hSvFbVtcGpUDoyNjjaVDMKPVlWuROkFYZJL47B+0sX4jaX7q15QpAf9DmE9I1NZEpAE83wr0MZBgTQ1gsa3NNVns2phdTjp/THp9PTBVOdai4EUcw1UIOIYBN5x2dnoICoprdPFzNcL2Dg6CIxFGMT5mkmF8epAm4Wo3ydA7OAiOpb+bgLbmtox0XMdRM7UdxOjEOmF+ro1MxEvZnoM9Y1ZlH742cs3RdSbag/P5H6M4iNEM5pZMrC771ttXzeG9nVOjO59NVlkG3YrzACbPKq9mFvJs5BPAluexuenn1OzDHnSU89R0THN9x36XxVq8gFOIwP7pFqe2JhHYnvHIh+VpjwH1xO0yCF+apiIyWktSqXlIOYa1eRJQVJhqVj6i6qGSeRqMtHGz7uegY9xV1wq4E8MWM12cYPPJzCPv8aW+y8XZRXeV88VFgy3zuq8CV7m8YVXXCXedQet+bS/C6pnH199QSwMEFAACAAgAiZCER1xY5FeMAgAAagcAACkAAAB1bml2ZXJzYWwvc2tpbl9jdXN0b21pemF0aW9uX3NldHRpbmdzLnhtbJVVS27bMBDd9xSEDxCTIvUDHAP6UIWBIg2aAF3TMuMKkUmDpNOk0AV6hqKLZtEDdJlNT9M2xyhp1x+5iuNoVuS8N8N5HA0H+roS2UIbOas+MVNJccGNqcRUD18BMChlLdW54pqb5UZ7Cwg246e9Pw/3j59/PP788uvh+++v33pAGyYmTE1Oe1es1ry3Yq65oLKO8cIYKU5KKQwX5kRINWN1D9ywemEjFsuv13+eKG+4egHtipV8P1m4/J5ltTL5obNOTilncybu3sipPBmz8nqq5EJMjjnjh7s5V3UlrjfgOMxod5a60mZk+KzjbDRydgRrbi9R8+3RAursMLFmY16388FjGPu5Dsiwx7ypdGV2mAly1smcsynv0hw+gRY2fAc8gTCEhziG35oNGnvOutE1u+PqBSeS88X8hU0zV3LqtO2iHbjQDa2WbGJ/9w0nh84Oc1xdLt0xd9LSiuTO1rhBf2eWLMdNf3/erAK9r8REfhyJK/mPuB4wmfPqIQQrgUAUJlEe2RVJiQdCQj0agZz6mfXFOI9xZn25h7JBfy/EKq7ipR0q3VEH/Zb3f8JIaK7MSEz47RC30buudgWvlZXf4vQwIM6addZmKRUBBNlJQxsvwRgHIPNzlMMmDOMwQYBC4kPcpJFrQYB8H8VBg0LPx3ZVxIGNQmgcABIS4uWNRz3LBkmS5l7WhDhGKLHZaBRnTVGktucBQgiTvPEDXKQQWDS2MRIcOQFxjlMcNEmaoAiDIivSgjQ0p0Hmg8ijAYQNSVMM4VbcbXW7cm13jy5nLeczATuvoNO77bZ2cw3KhVIWfMlntssNB2Om+cj28fk7ekHPLpPL0duzVQNbqHs210htN23lTz6nfwFQSwMEFAACAAgAirpzR4LIvt4RCgAA+B4AABcAAAB1bml2ZXJzYWwvdW5pdmVyc2FsLnBuZ+2Z/1cTVxbA466rri62rlJKSonttrD9ItTlS5BvU79W241UKUUpIbSoqabyJWkaAkmm1SrLQYguW1GIyWlpQUtJuiKFaCBWCiNFJkspDEhMhECmEEkIaRJCmJmdwGnds7/sH7D5Yc7MvZ87b+57775735lX+vreVwJWU1dTKJSAPbt37KdQljMolN9yV60gNVUbYhDytoy3/5VtFCUcMkkKy9lbGVsplH9K1yy8/TtS/n3+7oM8CmVth+9aBuVdPkShhJbv2bH1jcKs6XvA7cMjbytGR66kstNjnz+T+jj99IZlQSde3v945vIfVgX+JewUk7l99dsvPXYre/npjS+t6Mne0PzqurGwU6+mrfho/+XAp099f/mNBPv1QwlvlQhwURQPSjfaDs7k6zTogyhjFqp/p3EYFdHaWstp+ExJZPvsJyrN3FiQdq5Umjy/inTv/vB118uw5PZwkFoKGqI9cyapI5vUfxjIBsepiveqRd4RI7zyN6Tqqy3eZ0jFwng40L2S4lPMH9KOi47UW5eTwgFnt6Q7qH3mlGY9KWUPECORkwnLyMeuw4u4ap1Pzdzla5sf7AODfuAHfuAHfuAHfuAHfuAHfuAHfuAHfuAHfuAHfvD/AIZcLMDdt8b3U1FyjuH7gfhhdr8PbByK9lmtimX42In/iWberAkDCY+uba4hEreWqUDPa5H4AynxU2e6dj5Nfv/O8MUbUSXsCE4F+e7c+3rkWvMR7+ECCW56gsCNyUePC0OLK9QVKhT3KVN4x7FxRqXW+4lOO9cPeOLAA3LrnYmL/dUc8mMGlRZrZonPE3Pg4HlUPyWzwTlyUzWuqcvj4ilO34sLmLGHdrZFYL5mppLeudGFk04efu071gJEnEXFgtBUKHkl2iw2Bj2bKOz/Li3MZvylcanDXg4QHcDtmGHeflSSDiWGozESBW1AOFu3B3tdc+MXs7ag5seKc6f0tqkLqFkzyLfmddR1s3f0xpDYZhUhOxs75LXxxI14s1rYbxMI18cykv90TEn2v5CO1lJ1nuK/hg6E6Ac26/o8F/ZeIlKHoz1nLqtXUCj37yWikcmbYlYK+Hd4fEkjt/fb1KFf4bTYIZAkICzdwd4O5pMOGebMw47AHTXzQWQDgy3tzrFio9cQjo/S8NFOeru9nNVK/GyTuG9o/6XMgXOkljmuFYBYLTYdT20FWlSoFxa0O36A9ESmFWorX+oe7BloKiOH2TymrBDCcPF9piTAvvJetMdM13rG6gFssozKTh0v0gcDuF0Kjg41bS7oEurtXxb8V9seHYiPcVjejGQzjlKRHMObiwOUhzIlbTMm4O80N3gIXChZ4G2+eTBdHmOzyNE4YiOYBKnFgDlOx7cWDxe50o5FWKcuIFuAni1Q8Q1Jl2XbKYR5KN9s00s0B0YTbZPsTRLA3Ddyp3OC2W4cP5lbnVmzFtWyt+n2KAh5gfHrOFOiWfLg4udRoeFTU6jWLcGYkTVDFpznTTRTgblvH5nd7ETdVxaDpT7BeHifRUl3Xi04HqJHzkpNrwDzfRwFmmGT82eC3aAGUJYFZLm6S9OveFobcrJQqtvpNFGxjEgkzq0I+CLKyiGaPuJ2xdBUVCkHry8asdE92TVh0soCN2YDiUqv8slvokJp7k9jGXChqM9ywd249GVPjXHOmclL6gx2x0wOv6hu4QQIWSXygAoF9oCt+JnTZDrjdSTGE++CXdjzFbwHwWzTOD5ET+Nx0yENHAN7mNMF5XiYZcJygWcg2d3oIn3IdbM7jeeOhYtrzeNpyUN13T2x9AqIrg+WVjrmTiS6ILQt62sIAgxgLgsknKfbDDJp5LwThexzTe1L4SA3ixe+kWWgzHRQNiLlDPXwt95sXptkSrN0WqbKvCu6m7em0kaE62PCyYi16CE+LOX8DDkdPZmOwiS8YK2UIzFCGV6rhn5sb1ZnXTdwr53AEMcl+hS22Z0DgzaYePzX0EhJtTTWx5tetOoy7K2x2+FP1qE4OQ6DJ5H4WftmxPFjq4qlakhV2rarYwNDgauOumN7F6PDJLN4hmHPpRe2K5sdzeZkNxKH4ZnIrr5g9wvpVqvjLbe2rLoy3TcVSO4wlrA9AnFXL7wGJqJFFZby/LaDDyfiinMwte29TNY7RY1PqQKkUTB1VqToxmrD0gFO9w1v2jPIkR6Pzdkny6Brr1RXkmucD8cBbr4BTWR9c5QL6Ez2p096IS6Mub0RiNFx1Wvc2dvdIPqaUWnpBEx4+S32LSX9bnPlB+Vek1IKZ0benugfilbjovJ4s7hhcZ0f9eXPPyOZKQVd2KuVEH/CRJ3NqErOfVRmv36K4E90Du9ujYgtXAiIStm3FADBiDCT44Bi3DXKKt3pnmAk+SbmzYxAFtpzrfKpxcGfOHm8OgRZezcYHZdySiZx83VDPvuPKuhSQWgx2O7NUdEtE/FmTZ8KjVNq0euEXiLqoCFPjJ5pYEJ6hY1rvC98YvHsLbEX9NCJeJ97jd6p9trBs0h4YChYDDfIUa72nQm9EtL8MjKtsEnyxe3glOFodfJhbuOnujids1WOXyPDfykof6rrLvjgnHW9aNf0i8yap5C4vJtQ3o9J8OeKUg3L8L6s91w/jUnOGoa6hB/B016ejH6Lf2cgyyUr8ZWfD3WnfQVHbS1KZcv4WfcEP9Z1Y/2ByK5bwWzM2yoRiayW1ZVRyhjLyJdLK/aMVyfCPtBHhdIZVrRwi2UiCmBHVHCOg5fcB20snVhErQlDk/Y57PE0Uf/Hb/ICKJSb/RiGAu6xFGLclFncVtp0ABww78Q6vAWxy/ZqY1Ph6So1TRC7TpkVtCZxZy9EpuZ4FC2SSR2TZ/pVa1ZlCc59e7GS57V/VmoRWml7yGXJpJ+NQNvyDevJTJHTPx712WLwtTjoWrtF7SqyLmY91KoCLXRehOFjRqXub0vZ2cAS2wU8zCkbSPTVj2EWjtsmEjXP1YQp1i3OjqZmqYQN8dJ4+WQJS0dbJjTTEDfiP2oQ6H5BAdaTqelw6pIN6OVoq3kzGx7aCNCETceedIUMeIy+MkUH0RbHguL7h2UO8uSWZZQl0flWX6lyKI05XDdZf7/oqU7+R1T9kisAi5it4jJcmTLbzGVHe4L0So6izEFFhNrG8Lzqrx7A4t02XtAfyJ679FrjOGPwvE7IALNGHpqIS+H66f7CfaRL76I9WxWmahcDOa/jM0B4UiyyW2pJoxB0pdBaFSNexV4LlAcFkq1VFedy7tYrNyE64jnDscWty31101Hfieqj71X79i7La8J8t9FawqVqPytYPFqN9z5LExOA+Fnb4saJ73oteR4gLCXCcFK8+WUTa7avDKQScwoAXjqL3eJ9hi26epTb9QgxxvG8/OsRLqEhdQROI7BOYkHAunPSZy1vaKJxXTtxotA+Rvwmy7WR+x3CU/vInp17dyi3ZZ/4N1BLAwQUAAIACACKunNH0iigUkoAAABrAAAAGwAAAHVuaXZlcnNhbC91bml2ZXJzYWwucG5nLnhtbLOxr8jNUShLLSrOzM+zVTLUM1Cyt+PlsikoSi3LTC1XqACKGekZQICSQiUqtzwzpSQDKGRgbo4QzEjNTM8osVWyMLCAC+oDzQQAUEsBAgAAFAACAAgAiZCER+lu22TkAwAAdA4AAB0AAAAAAAAAAQAAAAAAAAAAAHVuaXZlcnNhbC9jb21tb25fbWVzc2FnZXMubG5nUEsBAgAAFAACAAgAiZCER6uvADQSAwAAYQsAACcAAAAAAAAAAQAAAAAAHwQAAHVuaXZlcnNhbC9mbGFzaF9wdWJsaXNoaW5nX3NldHRpbmdzLnhtbFBLAQIAABQAAgAIAImQhEfkoSsAvgIAAFUKAAAhAAAAAAAAAAEAAAAAAHYHAAB1bml2ZXJzYWwvZmxhc2hfc2tpbl9zZXR0aW5ncy54bWxQSwECAAAUAAIACACJkIRH1eon0+cCAAByCgAAJgAAAAAAAAABAAAAAABzCgAAdW5pdmVyc2FsL2h0bWxfcHVibGlzaGluZ19zZXR0aW5ncy54bWxQSwECAAAUAAIACACJkIRHALvkKp4BAAAfBgAAHwAAAAAAAAABAAAAAACeDQAAdW5pdmVyc2FsL2h0bWxfc2tpbl9zZXR0aW5ncy5qc1BLAQIAABQAAgAIAImQhEca2uo7qgAAAB8BAAAaAAAAAAAAAAEAAAAAAHkPAAB1bml2ZXJzYWwvaTE4bl9wcmVzZXRzLnhtbFBLAQIAABQAAgAIAImQhEew7V1XbgAAAHYAAAAcAAAAAAAAAAEAAAAAAFsQAAB1bml2ZXJzYWwvbG9jYWxfc2V0dGluZ3MueG1sUEsBAgAAFAACAAgAA3TLRM6CCTfsAgAAiAgAABQAAAAAAAAAAQAAAAAAAxEAAHVuaXZlcnNhbC9wbGF5ZXIueG1sUEsBAgAAFAACAAgAiZCER1xY5FeMAgAAagcAACkAAAAAAAAAAQAAAAAAIRQAAHVuaXZlcnNhbC9za2luX2N1c3RvbWl6YXRpb25fc2V0dGluZ3MueG1sUEsBAgAAFAACAAgAirpzR4LIvt4RCgAA+B4AABcAAAAAAAAAAAAAAAAA9BYAAHVuaXZlcnNhbC91bml2ZXJzYWwucG5nUEsBAgAAFAACAAgAirpzR9IooFJKAAAAawAAABsAAAAAAAAAAQAAAAAAOiEAAHVuaXZlcnNhbC91bml2ZXJzYWwucG5nLnhtbFBLBQYAAAAACwALAEkDAAC9IQAAAAA="/>
  <p:tag name="ISPRING_ULTRA_SCORM_COURSE_ID" val="19D12169-10B6-4984-8CE8-8968B0B22BA0"/>
  <p:tag name="ISPRING_SCORM_RATE_SLIDES" val="1"/>
  <p:tag name="ISPRING_SCORM_RATE_QUIZZES" val="0"/>
  <p:tag name="ISPRING_SCORM_PASSING_SCORE" val="100.0000000000"/>
  <p:tag name="ISPRINGONLINEFOLDERID" val="0"/>
  <p:tag name="ISPRINGONLINEFOLDERPATH" val="Content List"/>
  <p:tag name="ISPRINGCLOUDFOLDERID" val="0"/>
  <p:tag name="ISPRINGCLOUDFOLDERPATH" val="Content List"/>
  <p:tag name="ISPRING_PRESENTATION_TITLE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KSO_WPP_MARK_KEY" val="bfc3ac8e-434a-476d-908e-bdac9d55714e"/>
  <p:tag name="COMMONDATA" val="eyJoZGlkIjoiNGY4ZjU3MzI2ZjFmODg1NzgxZThjZjdiODAwMGE1M2MifQ=="/>
</p:tagLst>
</file>

<file path=ppt/theme/theme1.xml><?xml version="1.0" encoding="utf-8"?>
<a:theme xmlns:a="http://schemas.openxmlformats.org/drawingml/2006/main" name="Office 主题​​">
  <a:themeElements>
    <a:clrScheme name="自定义 276">
      <a:dk1>
        <a:sysClr val="windowText" lastClr="000000"/>
      </a:dk1>
      <a:lt1>
        <a:sysClr val="window" lastClr="FFFFFF"/>
      </a:lt1>
      <a:dk2>
        <a:srgbClr val="7F7F7F"/>
      </a:dk2>
      <a:lt2>
        <a:srgbClr val="7F7F7F"/>
      </a:lt2>
      <a:accent1>
        <a:srgbClr val="C00002"/>
      </a:accent1>
      <a:accent2>
        <a:srgbClr val="C00002"/>
      </a:accent2>
      <a:accent3>
        <a:srgbClr val="C00002"/>
      </a:accent3>
      <a:accent4>
        <a:srgbClr val="C00002"/>
      </a:accent4>
      <a:accent5>
        <a:srgbClr val="808080"/>
      </a:accent5>
      <a:accent6>
        <a:srgbClr val="808080"/>
      </a:accent6>
      <a:hlink>
        <a:srgbClr val="FFFFFF"/>
      </a:hlink>
      <a:folHlink>
        <a:srgbClr val="FFFFFF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1064</Words>
  <Application>Microsoft Office PowerPoint</Application>
  <PresentationFormat>全屏显示(16:9)</PresentationFormat>
  <Paragraphs>85</Paragraphs>
  <Slides>14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微软雅黑</vt:lpstr>
      <vt:lpstr>Arial</vt:lpstr>
      <vt:lpstr>Calibri</vt:lpstr>
      <vt:lpstr>Impact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熊猫办公PPT</dc:title>
  <dc:creator>熊猫办公</dc:creator>
  <cp:lastModifiedBy>蓝叶儿 王</cp:lastModifiedBy>
  <cp:revision>26</cp:revision>
  <dcterms:created xsi:type="dcterms:W3CDTF">2015-04-24T01:01:00Z</dcterms:created>
  <dcterms:modified xsi:type="dcterms:W3CDTF">2024-09-20T07:40:54Z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C0BDD2A447B543E38C5BACD49353D713_12</vt:lpwstr>
  </property>
  <property fmtid="{D5CDD505-2E9C-101B-9397-08002B2CF9AE}" pid="3" name="KSOProductBuildVer">
    <vt:lpwstr>2052-12.1.0.17827</vt:lpwstr>
  </property>
</Properties>
</file>